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0ECE1-0B89-47BF-8E22-9B1F2199750E}" type="datetimeFigureOut">
              <a:rPr lang="ru-RU" smtClean="0"/>
              <a:t>06.02.2013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ADEC2-C8C5-4656-B045-E55B0BD9F6A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dirty="0" smtClean="0"/>
              <a:t>Физические основы радиобиологии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4401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5793507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	Атомные ядра разных элементов с равным числом нейтронов называют </a:t>
            </a:r>
            <a:r>
              <a:rPr lang="ru-RU" u="sng" dirty="0" err="1" smtClean="0"/>
              <a:t>изотонами</a:t>
            </a:r>
            <a:r>
              <a:rPr lang="ru-RU" dirty="0" smtClean="0"/>
              <a:t>. (атом </a:t>
            </a:r>
            <a:r>
              <a:rPr lang="ru-RU" baseline="30000" dirty="0" smtClean="0"/>
              <a:t>13</a:t>
            </a:r>
            <a:r>
              <a:rPr lang="ru-RU" baseline="-25000" dirty="0" smtClean="0"/>
              <a:t>6</a:t>
            </a:r>
            <a:r>
              <a:rPr lang="ru-RU" dirty="0" smtClean="0"/>
              <a:t>С имеет 6 протонов 7 нейтронов, а атом </a:t>
            </a:r>
            <a:r>
              <a:rPr lang="ru-RU" baseline="30000" dirty="0" smtClean="0"/>
              <a:t>14</a:t>
            </a:r>
            <a:r>
              <a:rPr lang="ru-RU" baseline="-25000" dirty="0" smtClean="0"/>
              <a:t>7</a:t>
            </a:r>
            <a:r>
              <a:rPr lang="en-US" dirty="0" smtClean="0"/>
              <a:t>N</a:t>
            </a:r>
            <a:r>
              <a:rPr lang="ru-RU" dirty="0" smtClean="0"/>
              <a:t> имеет 7 протонов 7 нейтронов).</a:t>
            </a:r>
          </a:p>
          <a:p>
            <a:pPr marL="0" indent="0" algn="just">
              <a:buNone/>
            </a:pPr>
            <a:r>
              <a:rPr lang="ru-RU" dirty="0" smtClean="0"/>
              <a:t>	Атомные ядра разных элементов с одинаковым массовым числом, но с разным атомным номером называются </a:t>
            </a:r>
            <a:r>
              <a:rPr lang="ru-RU" u="sng" dirty="0" smtClean="0"/>
              <a:t>изобарами</a:t>
            </a:r>
            <a:r>
              <a:rPr lang="ru-RU" dirty="0" smtClean="0"/>
              <a:t>. (</a:t>
            </a:r>
            <a:r>
              <a:rPr lang="ru-RU" baseline="30000" dirty="0"/>
              <a:t>1</a:t>
            </a:r>
            <a:r>
              <a:rPr lang="en-US" baseline="30000" dirty="0"/>
              <a:t>0</a:t>
            </a:r>
            <a:r>
              <a:rPr lang="en-US" baseline="-25000" dirty="0"/>
              <a:t>4</a:t>
            </a:r>
            <a:r>
              <a:rPr lang="en-US" dirty="0"/>
              <a:t>Be, </a:t>
            </a:r>
            <a:r>
              <a:rPr lang="ru-RU" baseline="30000" dirty="0"/>
              <a:t>1</a:t>
            </a:r>
            <a:r>
              <a:rPr lang="en-US" baseline="30000" dirty="0"/>
              <a:t>0</a:t>
            </a:r>
            <a:r>
              <a:rPr lang="en-US" baseline="-25000" dirty="0"/>
              <a:t>5</a:t>
            </a:r>
            <a:r>
              <a:rPr lang="en-US" dirty="0"/>
              <a:t>B, </a:t>
            </a:r>
            <a:r>
              <a:rPr lang="ru-RU" baseline="30000" dirty="0"/>
              <a:t>1</a:t>
            </a:r>
            <a:r>
              <a:rPr lang="en-US" baseline="30000" dirty="0" smtClean="0"/>
              <a:t>0</a:t>
            </a:r>
            <a:r>
              <a:rPr lang="en-US" baseline="-25000" dirty="0" smtClean="0"/>
              <a:t>6</a:t>
            </a:r>
            <a:r>
              <a:rPr lang="en-US" dirty="0" smtClean="0"/>
              <a:t>C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051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Элементарные частицы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54461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Элементарные частицы являются составной частью атомов. Некоторые из них стабильны или квазистабильны и существуют в свободном или слабосвязанном состоянии. Электроны, их античастицы – позитроны; протоны и нейтроны; фотоны – кванты электромагнитного поля; электронные нейтрино и антинейтрино (образуются при бета-распаде или в термоядерных реакциях. Остальные частицы крайне нестабильны и образуются при вторичном космическом излучении или получаются искусственно на разгонных установках или циклотронах. К ним относятся мюоны (мю-мезоны), пионы (пи-мезоны) и др.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81798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Виды радиоактивного распада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928992" cy="568863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u="sng" dirty="0" smtClean="0"/>
              <a:t>Радиоактивность</a:t>
            </a:r>
            <a:r>
              <a:rPr lang="ru-RU" dirty="0" smtClean="0"/>
              <a:t> – это свойство атомных ядер определенных химических элементов самопроизвольно превращаться в ядра других элементов с испусканием особого рода излучения, называемого </a:t>
            </a:r>
            <a:r>
              <a:rPr lang="ru-RU" u="sng" dirty="0" smtClean="0"/>
              <a:t>радиоактивным излучением</a:t>
            </a:r>
            <a:r>
              <a:rPr lang="ru-RU" dirty="0" smtClean="0"/>
              <a:t>. Само явление носит название </a:t>
            </a:r>
            <a:r>
              <a:rPr lang="ru-RU" u="sng" dirty="0" smtClean="0"/>
              <a:t>радиоактивный распад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u="sng" dirty="0" smtClean="0"/>
              <a:t>Альфа-распад</a:t>
            </a:r>
            <a:r>
              <a:rPr lang="ru-RU" dirty="0" smtClean="0"/>
              <a:t> – это самопроизвольное деление атомного ядра на </a:t>
            </a:r>
            <a:r>
              <a:rPr lang="el-GR" u="sng" dirty="0" smtClean="0"/>
              <a:t>α</a:t>
            </a:r>
            <a:r>
              <a:rPr lang="ru-RU" u="sng" dirty="0" smtClean="0"/>
              <a:t>-частицу</a:t>
            </a:r>
            <a:r>
              <a:rPr lang="ru-RU" dirty="0" smtClean="0"/>
              <a:t> (ядро атома гелия </a:t>
            </a:r>
            <a:r>
              <a:rPr lang="ru-RU" baseline="30000" dirty="0"/>
              <a:t>4</a:t>
            </a:r>
            <a:r>
              <a:rPr lang="ru-RU" baseline="-25000" dirty="0"/>
              <a:t>2</a:t>
            </a:r>
            <a:r>
              <a:rPr lang="en-US" dirty="0" smtClean="0"/>
              <a:t>He</a:t>
            </a:r>
            <a:r>
              <a:rPr lang="ru-RU" dirty="0" smtClean="0"/>
              <a:t>) и ядро-продукта.</a:t>
            </a:r>
          </a:p>
          <a:p>
            <a:pPr marL="0" indent="0" algn="ctr">
              <a:buNone/>
            </a:pPr>
            <a:r>
              <a:rPr lang="en-US" baseline="30000" dirty="0" smtClean="0"/>
              <a:t>A</a:t>
            </a:r>
            <a:r>
              <a:rPr lang="en-US" baseline="-25000" dirty="0" smtClean="0"/>
              <a:t>Z</a:t>
            </a:r>
            <a:r>
              <a:rPr lang="en-US" dirty="0" smtClean="0"/>
              <a:t>X → </a:t>
            </a:r>
            <a:r>
              <a:rPr lang="ru-RU" baseline="30000" dirty="0" smtClean="0"/>
              <a:t>4</a:t>
            </a:r>
            <a:r>
              <a:rPr lang="ru-RU" baseline="-25000" dirty="0" smtClean="0"/>
              <a:t>2</a:t>
            </a:r>
            <a:r>
              <a:rPr lang="en-US" dirty="0" smtClean="0"/>
              <a:t>He + </a:t>
            </a:r>
            <a:r>
              <a:rPr lang="en-US" baseline="30000" dirty="0" smtClean="0"/>
              <a:t>A-4</a:t>
            </a:r>
            <a:r>
              <a:rPr lang="en-US" baseline="-25000" dirty="0" smtClean="0"/>
              <a:t>Z-2</a:t>
            </a:r>
            <a:r>
              <a:rPr lang="en-US" dirty="0" smtClean="0"/>
              <a:t>X</a:t>
            </a:r>
            <a:r>
              <a:rPr lang="ru-RU" dirty="0" smtClean="0"/>
              <a:t> + </a:t>
            </a:r>
            <a:r>
              <a:rPr lang="en-US" dirty="0" smtClean="0"/>
              <a:t>Q</a:t>
            </a:r>
            <a:r>
              <a:rPr lang="ru-RU" dirty="0" smtClean="0"/>
              <a:t>;	 </a:t>
            </a:r>
            <a:r>
              <a:rPr lang="en-US" baseline="30000" dirty="0" smtClean="0"/>
              <a:t>238</a:t>
            </a:r>
            <a:r>
              <a:rPr lang="en-US" baseline="-25000" dirty="0" smtClean="0"/>
              <a:t>92</a:t>
            </a:r>
            <a:r>
              <a:rPr lang="en-US" dirty="0" smtClean="0"/>
              <a:t>U → </a:t>
            </a:r>
            <a:r>
              <a:rPr lang="ru-RU" baseline="30000" dirty="0" smtClean="0"/>
              <a:t>4</a:t>
            </a:r>
            <a:r>
              <a:rPr lang="ru-RU" baseline="-25000" dirty="0" smtClean="0"/>
              <a:t>2</a:t>
            </a:r>
            <a:r>
              <a:rPr lang="en-US" dirty="0" smtClean="0"/>
              <a:t>He + </a:t>
            </a:r>
            <a:r>
              <a:rPr lang="en-US" baseline="30000" dirty="0" smtClean="0"/>
              <a:t>234</a:t>
            </a:r>
            <a:r>
              <a:rPr lang="en-US" baseline="-25000" dirty="0" smtClean="0"/>
              <a:t>90</a:t>
            </a:r>
            <a:r>
              <a:rPr lang="en-US" dirty="0" smtClean="0"/>
              <a:t>Th</a:t>
            </a:r>
            <a:r>
              <a:rPr lang="ru-RU" dirty="0" smtClean="0"/>
              <a:t> + </a:t>
            </a:r>
            <a:r>
              <a:rPr lang="en-US" dirty="0" smtClean="0"/>
              <a:t>Q</a:t>
            </a:r>
            <a:endParaRPr lang="ru-RU" dirty="0" smtClean="0"/>
          </a:p>
          <a:p>
            <a:pPr marL="0" indent="0" algn="just">
              <a:buNone/>
            </a:pPr>
            <a:r>
              <a:rPr lang="ru-RU" u="sng" dirty="0" smtClean="0"/>
              <a:t>Бета-распад</a:t>
            </a:r>
            <a:r>
              <a:rPr lang="ru-RU" dirty="0" smtClean="0"/>
              <a:t> – это самопроизвольное превращение нестабильных атомных ядер с испусканием </a:t>
            </a:r>
            <a:r>
              <a:rPr lang="el-GR" dirty="0" smtClean="0"/>
              <a:t>β</a:t>
            </a:r>
            <a:r>
              <a:rPr lang="ru-RU" dirty="0" smtClean="0"/>
              <a:t>-частицы, при котором их заряд изменяется на единицу.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1855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8928992" cy="590465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Нейтронный распад – электронный </a:t>
            </a:r>
            <a:r>
              <a:rPr lang="en-US" dirty="0" smtClean="0"/>
              <a:t>β</a:t>
            </a:r>
            <a:r>
              <a:rPr lang="en-US" baseline="30000" dirty="0" smtClean="0"/>
              <a:t>—</a:t>
            </a:r>
            <a:r>
              <a:rPr lang="ru-RU" dirty="0" smtClean="0"/>
              <a:t>-</a:t>
            </a:r>
            <a:r>
              <a:rPr lang="ru-RU" dirty="0"/>
              <a:t>р</a:t>
            </a:r>
            <a:r>
              <a:rPr lang="ru-RU" dirty="0" smtClean="0"/>
              <a:t>аспад, при котором один из нейтронов превращается в протон, а ядро испускает электрон и антинейтрино.</a:t>
            </a:r>
          </a:p>
          <a:p>
            <a:pPr marL="0" indent="0" algn="ctr">
              <a:buNone/>
            </a:pPr>
            <a:r>
              <a:rPr lang="ru-RU" baseline="30000" dirty="0"/>
              <a:t>40</a:t>
            </a:r>
            <a:r>
              <a:rPr lang="ru-RU" baseline="-25000" dirty="0"/>
              <a:t>19</a:t>
            </a:r>
            <a:r>
              <a:rPr lang="ru-RU" dirty="0"/>
              <a:t>К → </a:t>
            </a:r>
            <a:r>
              <a:rPr lang="ru-RU" baseline="30000" dirty="0"/>
              <a:t>40</a:t>
            </a:r>
            <a:r>
              <a:rPr lang="ru-RU" baseline="-25000" dirty="0"/>
              <a:t>20</a:t>
            </a:r>
            <a:r>
              <a:rPr lang="ru-RU" dirty="0"/>
              <a:t>Са + </a:t>
            </a:r>
            <a:r>
              <a:rPr lang="en-US" dirty="0"/>
              <a:t>β</a:t>
            </a:r>
            <a:r>
              <a:rPr lang="ru-RU" baseline="30000" dirty="0"/>
              <a:t>—</a:t>
            </a:r>
            <a:r>
              <a:rPr lang="ru-RU" dirty="0"/>
              <a:t> +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υ</a:t>
            </a:r>
            <a:r>
              <a:rPr lang="ru-RU" baseline="30000" dirty="0"/>
              <a:t>—</a:t>
            </a:r>
            <a:r>
              <a:rPr lang="ru-RU" dirty="0"/>
              <a:t> + Q</a:t>
            </a:r>
          </a:p>
          <a:p>
            <a:pPr marL="0" indent="0" algn="just">
              <a:buNone/>
            </a:pPr>
            <a:r>
              <a:rPr lang="ru-RU" dirty="0" smtClean="0"/>
              <a:t>При этом распаде атомный номер элемента увеличивается на единицу, а массовое число остается без изменений.</a:t>
            </a: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Позитронный </a:t>
            </a:r>
            <a:r>
              <a:rPr lang="en-US" dirty="0" smtClean="0"/>
              <a:t>β</a:t>
            </a:r>
            <a:r>
              <a:rPr lang="ru-RU" baseline="30000" dirty="0" smtClean="0"/>
              <a:t>+</a:t>
            </a:r>
            <a:r>
              <a:rPr lang="ru-RU" dirty="0" smtClean="0"/>
              <a:t>-распад, при котором ядро испускает позитрон и нейтрино.</a:t>
            </a:r>
          </a:p>
          <a:p>
            <a:pPr marL="0" indent="0" algn="ctr">
              <a:buNone/>
            </a:pPr>
            <a:r>
              <a:rPr lang="ru-RU" baseline="30000" dirty="0"/>
              <a:t>30</a:t>
            </a:r>
            <a:r>
              <a:rPr lang="ru-RU" baseline="-25000" dirty="0"/>
              <a:t>15</a:t>
            </a:r>
            <a:r>
              <a:rPr lang="ru-RU" dirty="0"/>
              <a:t>Р → </a:t>
            </a:r>
            <a:r>
              <a:rPr lang="ru-RU" baseline="30000" dirty="0"/>
              <a:t>30</a:t>
            </a:r>
            <a:r>
              <a:rPr lang="ru-RU" baseline="-25000" dirty="0"/>
              <a:t>14</a:t>
            </a:r>
            <a:r>
              <a:rPr lang="en-US" dirty="0"/>
              <a:t>Si</a:t>
            </a:r>
            <a:r>
              <a:rPr lang="ru-RU" dirty="0"/>
              <a:t> + </a:t>
            </a:r>
            <a:r>
              <a:rPr lang="en-US" dirty="0"/>
              <a:t>β</a:t>
            </a:r>
            <a:r>
              <a:rPr lang="en-US" baseline="30000" dirty="0"/>
              <a:t>+</a:t>
            </a:r>
            <a:r>
              <a:rPr lang="ru-RU" dirty="0"/>
              <a:t> + υ</a:t>
            </a:r>
            <a:r>
              <a:rPr lang="ru-RU" baseline="30000" dirty="0"/>
              <a:t>+</a:t>
            </a:r>
            <a:r>
              <a:rPr lang="ru-RU" dirty="0"/>
              <a:t> + </a:t>
            </a:r>
            <a:r>
              <a:rPr lang="ru-RU" dirty="0" smtClean="0"/>
              <a:t>Q</a:t>
            </a:r>
          </a:p>
          <a:p>
            <a:pPr marL="0" indent="0" algn="just">
              <a:buNone/>
            </a:pPr>
            <a:r>
              <a:rPr lang="ru-RU" dirty="0" smtClean="0"/>
              <a:t>Заряд ядра и соответственно атомный номер элемента уменьшается на единицу, массовое число остается без изменений.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1884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856984" cy="619268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u="sng" dirty="0" smtClean="0"/>
              <a:t>Электронный захват</a:t>
            </a:r>
            <a:r>
              <a:rPr lang="ru-RU" dirty="0" smtClean="0"/>
              <a:t> – самопроизвольное превращение атомного ядра, при котором его заряд уменьшается на единицу за счет захвата одного из орбитальных электронов и превращения протона в нейтрон.</a:t>
            </a:r>
          </a:p>
          <a:p>
            <a:pPr marL="0" indent="0" algn="ctr">
              <a:buNone/>
            </a:pPr>
            <a:r>
              <a:rPr lang="ru-RU" baseline="30000" dirty="0"/>
              <a:t>123</a:t>
            </a:r>
            <a:r>
              <a:rPr lang="ru-RU" baseline="-25000" dirty="0"/>
              <a:t>52</a:t>
            </a:r>
            <a:r>
              <a:rPr lang="ru-RU" dirty="0"/>
              <a:t>Те + </a:t>
            </a:r>
            <a:r>
              <a:rPr lang="ru-RU" baseline="30000" dirty="0"/>
              <a:t>0</a:t>
            </a:r>
            <a:r>
              <a:rPr lang="ru-RU" baseline="-25000" dirty="0"/>
              <a:t>–1</a:t>
            </a:r>
            <a:r>
              <a:rPr lang="ru-RU" dirty="0"/>
              <a:t>е → </a:t>
            </a:r>
            <a:r>
              <a:rPr lang="ru-RU" baseline="30000" dirty="0"/>
              <a:t>123</a:t>
            </a:r>
            <a:r>
              <a:rPr lang="ru-RU" baseline="-25000" dirty="0"/>
              <a:t>51</a:t>
            </a:r>
            <a:r>
              <a:rPr lang="en-US" dirty="0" err="1"/>
              <a:t>Sb</a:t>
            </a:r>
            <a:r>
              <a:rPr lang="ru-RU" dirty="0"/>
              <a:t> + υ</a:t>
            </a:r>
            <a:r>
              <a:rPr lang="ru-RU" baseline="30000" dirty="0"/>
              <a:t>+</a:t>
            </a:r>
            <a:r>
              <a:rPr lang="ru-RU" dirty="0"/>
              <a:t> + </a:t>
            </a:r>
            <a:r>
              <a:rPr lang="en-US" dirty="0" err="1" smtClean="0"/>
              <a:t>hv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Выделяющаяся энергия в виде квантов представляет электромагнитное излучение (рентгеновский диапазон).</a:t>
            </a:r>
          </a:p>
          <a:p>
            <a:pPr marL="0" indent="0" algn="just">
              <a:buNone/>
            </a:pPr>
            <a:r>
              <a:rPr lang="ru-RU" u="sng" dirty="0" smtClean="0"/>
              <a:t>Деление ядер</a:t>
            </a:r>
            <a:r>
              <a:rPr lang="ru-RU" dirty="0" smtClean="0"/>
              <a:t> – это спонтанное деление ядра, при котором оно, без какого-либо внешнего воздействия, распадается на две неравные части.</a:t>
            </a:r>
          </a:p>
          <a:p>
            <a:pPr marL="0" indent="0" algn="ctr">
              <a:buNone/>
            </a:pPr>
            <a:r>
              <a:rPr lang="en-US" baseline="-25000" dirty="0"/>
              <a:t>92</a:t>
            </a:r>
            <a:r>
              <a:rPr lang="en-US" dirty="0"/>
              <a:t>U → </a:t>
            </a:r>
            <a:r>
              <a:rPr lang="en-US" baseline="-25000" dirty="0"/>
              <a:t>56</a:t>
            </a:r>
            <a:r>
              <a:rPr lang="en-US" dirty="0"/>
              <a:t>Ba + </a:t>
            </a:r>
            <a:r>
              <a:rPr lang="en-US" baseline="-25000" dirty="0" smtClean="0"/>
              <a:t>36</a:t>
            </a:r>
            <a:r>
              <a:rPr lang="en-US" dirty="0" smtClean="0"/>
              <a:t>Kr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При данном типе распада выделяется большая кинетическая энергия порядка 165 МэВ.</a:t>
            </a:r>
          </a:p>
          <a:p>
            <a:pPr marL="0" indent="0" algn="just">
              <a:buNone/>
            </a:pPr>
            <a:r>
              <a:rPr lang="ru-RU" u="sng" dirty="0" smtClean="0"/>
              <a:t>Внутренняя конверсия.</a:t>
            </a:r>
            <a:r>
              <a:rPr lang="ru-RU" dirty="0" smtClean="0"/>
              <a:t> Возбужденное ядро передает энергию возбуждения одному из электронов внутренних слоев, который вырывается за пределы атома. Один из электронов с отдаленных слоев осуществляет квантовый переход на «вакантное» место с испусканием рентгеновского излучения.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46618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Закон радиоактивного распада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856984" cy="576064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3300" dirty="0" smtClean="0"/>
              <a:t>Самопроизвольное превращение ядер любого радиоактивного изотопа подчиняется </a:t>
            </a:r>
            <a:r>
              <a:rPr lang="ru-RU" sz="3300" u="sng" dirty="0" smtClean="0"/>
              <a:t>закону радиоактивного распада</a:t>
            </a:r>
            <a:r>
              <a:rPr lang="ru-RU" sz="3300" dirty="0" smtClean="0"/>
              <a:t>, который устанавливает , что за единицу времени распадается одна и та же доля ядер.</a:t>
            </a:r>
          </a:p>
          <a:p>
            <a:pPr marL="0" indent="0" algn="ctr">
              <a:buNone/>
            </a:pPr>
            <a:r>
              <a:rPr lang="en-US" sz="3300" dirty="0" err="1"/>
              <a:t>N</a:t>
            </a:r>
            <a:r>
              <a:rPr lang="en-US" sz="3300" baseline="-25000" dirty="0" err="1"/>
              <a:t>t</a:t>
            </a:r>
            <a:r>
              <a:rPr lang="en-US" sz="3300" dirty="0"/>
              <a:t> = N</a:t>
            </a:r>
            <a:r>
              <a:rPr lang="en-US" sz="3300" baseline="-25000" dirty="0"/>
              <a:t>0</a:t>
            </a:r>
            <a:r>
              <a:rPr lang="en-US" sz="3300" dirty="0"/>
              <a:t>∙</a:t>
            </a:r>
            <a:r>
              <a:rPr lang="en-US" sz="3300" dirty="0" smtClean="0"/>
              <a:t>e</a:t>
            </a:r>
            <a:r>
              <a:rPr lang="en-US" sz="3300" baseline="30000" dirty="0" smtClean="0"/>
              <a:t>–</a:t>
            </a:r>
            <a:r>
              <a:rPr lang="en-US" sz="3300" baseline="30000" dirty="0" err="1" smtClean="0"/>
              <a:t>λt</a:t>
            </a:r>
            <a:r>
              <a:rPr lang="en-US" sz="3300" dirty="0" smtClean="0"/>
              <a:t>,</a:t>
            </a:r>
            <a:endParaRPr lang="ru-RU" sz="3300" dirty="0" smtClean="0"/>
          </a:p>
          <a:p>
            <a:pPr marL="0" indent="0" algn="just">
              <a:buNone/>
            </a:pPr>
            <a:r>
              <a:rPr lang="en-US" sz="3300" dirty="0" err="1" smtClean="0"/>
              <a:t>N</a:t>
            </a:r>
            <a:r>
              <a:rPr lang="en-US" sz="3300" baseline="-25000" dirty="0" err="1" smtClean="0"/>
              <a:t>t</a:t>
            </a:r>
            <a:r>
              <a:rPr lang="ru-RU" sz="3300" dirty="0" smtClean="0"/>
              <a:t> – число радиоактивных ядер, оставшихся по прошествии времени </a:t>
            </a:r>
            <a:r>
              <a:rPr lang="en-US" sz="3300" dirty="0" smtClean="0"/>
              <a:t>t</a:t>
            </a:r>
            <a:r>
              <a:rPr lang="ru-RU" sz="3300" dirty="0" smtClean="0"/>
              <a:t>; </a:t>
            </a:r>
            <a:r>
              <a:rPr lang="en-US" sz="3300" dirty="0" smtClean="0"/>
              <a:t>N</a:t>
            </a:r>
            <a:r>
              <a:rPr lang="en-US" sz="3300" baseline="-25000" dirty="0" smtClean="0"/>
              <a:t>0</a:t>
            </a:r>
            <a:r>
              <a:rPr lang="ru-RU" sz="3300" dirty="0" smtClean="0"/>
              <a:t> – исходное число радиоактивных </a:t>
            </a:r>
            <a:r>
              <a:rPr lang="ru-RU" sz="3300" dirty="0" err="1" smtClean="0"/>
              <a:t>ядр</a:t>
            </a:r>
            <a:r>
              <a:rPr lang="ru-RU" sz="3300" dirty="0" smtClean="0"/>
              <a:t>; е – основание натурального логарифма (2,72); </a:t>
            </a:r>
            <a:r>
              <a:rPr lang="en-US" sz="3300" dirty="0" smtClean="0"/>
              <a:t>λ</a:t>
            </a:r>
            <a:r>
              <a:rPr lang="ru-RU" sz="3300" dirty="0" smtClean="0"/>
              <a:t> – постоянная радиоактивного распада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По этой формуле можно рассчитать число не распавшихся радиоактивных атомов в данный момент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22132267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Период полураспада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472608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Char char="-"/>
            </a:pPr>
            <a:r>
              <a:rPr lang="ru-RU" dirty="0" smtClean="0"/>
              <a:t>это время, в течении которого распадается половина исходного количества радиоактивных ядер.</a:t>
            </a:r>
          </a:p>
          <a:p>
            <a:pPr marL="0" indent="0" algn="just">
              <a:buNone/>
            </a:pPr>
            <a:r>
              <a:rPr lang="en-US" dirty="0" err="1"/>
              <a:t>N</a:t>
            </a:r>
            <a:r>
              <a:rPr lang="en-US" baseline="-25000" dirty="0" err="1"/>
              <a:t>t</a:t>
            </a:r>
            <a:r>
              <a:rPr lang="en-US" dirty="0"/>
              <a:t> = N</a:t>
            </a:r>
            <a:r>
              <a:rPr lang="en-US" baseline="-25000" dirty="0"/>
              <a:t>0</a:t>
            </a:r>
            <a:r>
              <a:rPr lang="en-US" dirty="0"/>
              <a:t>∙e</a:t>
            </a:r>
            <a:r>
              <a:rPr lang="en-US" baseline="30000" dirty="0"/>
              <a:t>–</a:t>
            </a:r>
            <a:r>
              <a:rPr lang="en-US" baseline="30000" dirty="0" err="1"/>
              <a:t>λt</a:t>
            </a:r>
            <a:r>
              <a:rPr lang="en-US" dirty="0" smtClean="0"/>
              <a:t>,</a:t>
            </a:r>
            <a:r>
              <a:rPr lang="ru-RU" dirty="0" smtClean="0"/>
              <a:t> если в это выражение подставить </a:t>
            </a:r>
            <a:r>
              <a:rPr lang="en-US" dirty="0" smtClean="0"/>
              <a:t>t = T </a:t>
            </a:r>
            <a:r>
              <a:rPr lang="ru-RU" dirty="0" smtClean="0"/>
              <a:t>и </a:t>
            </a:r>
            <a:r>
              <a:rPr lang="en-US" dirty="0" err="1"/>
              <a:t>N</a:t>
            </a:r>
            <a:r>
              <a:rPr lang="en-US" baseline="-25000" dirty="0" err="1"/>
              <a:t>t</a:t>
            </a:r>
            <a:r>
              <a:rPr lang="en-US" dirty="0" smtClean="0"/>
              <a:t> = </a:t>
            </a:r>
            <a:r>
              <a:rPr lang="en-US" dirty="0"/>
              <a:t>N</a:t>
            </a:r>
            <a:r>
              <a:rPr lang="en-US" baseline="-25000" dirty="0"/>
              <a:t>0 </a:t>
            </a:r>
            <a:r>
              <a:rPr lang="ru-RU" dirty="0" smtClean="0"/>
              <a:t>/2, то получим </a:t>
            </a:r>
            <a:r>
              <a:rPr lang="en-US" dirty="0"/>
              <a:t>N</a:t>
            </a:r>
            <a:r>
              <a:rPr lang="en-US" baseline="-25000" dirty="0"/>
              <a:t>0 </a:t>
            </a:r>
            <a:r>
              <a:rPr lang="ru-RU" dirty="0"/>
              <a:t>/</a:t>
            </a:r>
            <a:r>
              <a:rPr lang="ru-RU" dirty="0" smtClean="0"/>
              <a:t>2 = </a:t>
            </a:r>
            <a:r>
              <a:rPr lang="en-US" dirty="0"/>
              <a:t>N</a:t>
            </a:r>
            <a:r>
              <a:rPr lang="en-US" baseline="-25000" dirty="0"/>
              <a:t>0</a:t>
            </a:r>
            <a:r>
              <a:rPr lang="en-US" dirty="0"/>
              <a:t>∙e</a:t>
            </a:r>
            <a:r>
              <a:rPr lang="en-US" baseline="30000" dirty="0"/>
              <a:t>–</a:t>
            </a:r>
            <a:r>
              <a:rPr lang="en-US" baseline="30000" dirty="0" err="1"/>
              <a:t>λt</a:t>
            </a:r>
            <a:r>
              <a:rPr lang="en-US" dirty="0"/>
              <a:t>,</a:t>
            </a:r>
            <a:r>
              <a:rPr lang="ru-RU" dirty="0"/>
              <a:t> </a:t>
            </a:r>
            <a:r>
              <a:rPr lang="ru-RU" dirty="0" smtClean="0"/>
              <a:t>сократив </a:t>
            </a:r>
            <a:r>
              <a:rPr lang="en-US" dirty="0"/>
              <a:t>N</a:t>
            </a:r>
            <a:r>
              <a:rPr lang="en-US" baseline="-25000" dirty="0"/>
              <a:t>0 </a:t>
            </a:r>
            <a:r>
              <a:rPr lang="ru-RU" dirty="0" smtClean="0"/>
              <a:t>и взяв натуральный логарифм, получим: </a:t>
            </a:r>
            <a:r>
              <a:rPr lang="en-US" dirty="0" err="1" smtClean="0"/>
              <a:t>λT</a:t>
            </a:r>
            <a:r>
              <a:rPr lang="ru-RU" dirty="0"/>
              <a:t> </a:t>
            </a:r>
            <a:r>
              <a:rPr lang="ru-RU" dirty="0" smtClean="0"/>
              <a:t>= </a:t>
            </a:r>
            <a:r>
              <a:rPr lang="en-US" dirty="0" err="1" smtClean="0"/>
              <a:t>ln</a:t>
            </a:r>
            <a:r>
              <a:rPr lang="en-US" dirty="0" smtClean="0"/>
              <a:t> 2</a:t>
            </a:r>
            <a:r>
              <a:rPr lang="ru-RU" dirty="0" smtClean="0"/>
              <a:t>, т.е. </a:t>
            </a:r>
            <a:r>
              <a:rPr lang="en-US" dirty="0" err="1"/>
              <a:t>λT</a:t>
            </a:r>
            <a:r>
              <a:rPr lang="ru-RU" dirty="0"/>
              <a:t> = </a:t>
            </a:r>
            <a:r>
              <a:rPr lang="ru-RU" dirty="0" smtClean="0"/>
              <a:t>0,693, откуда </a:t>
            </a:r>
            <a:r>
              <a:rPr lang="en-US" dirty="0" smtClean="0"/>
              <a:t>λ</a:t>
            </a:r>
            <a:r>
              <a:rPr lang="ru-RU" dirty="0" smtClean="0"/>
              <a:t> </a:t>
            </a:r>
            <a:r>
              <a:rPr lang="ru-RU" dirty="0"/>
              <a:t>= </a:t>
            </a:r>
            <a:r>
              <a:rPr lang="ru-RU" dirty="0" smtClean="0"/>
              <a:t>0,693/</a:t>
            </a:r>
            <a:r>
              <a:rPr lang="en-US" dirty="0" smtClean="0"/>
              <a:t>T</a:t>
            </a:r>
            <a:r>
              <a:rPr lang="ru-RU" dirty="0" smtClean="0"/>
              <a:t>. Т – период полураспада.</a:t>
            </a:r>
          </a:p>
          <a:p>
            <a:pPr marL="0" indent="0">
              <a:buNone/>
            </a:pPr>
            <a:r>
              <a:rPr lang="ru-RU" dirty="0" smtClean="0"/>
              <a:t>Итоговое выражение имеет вид:</a:t>
            </a:r>
          </a:p>
          <a:p>
            <a:pPr marL="0" indent="0" algn="ctr">
              <a:buNone/>
            </a:pPr>
            <a:r>
              <a:rPr lang="en-US" dirty="0" err="1"/>
              <a:t>N</a:t>
            </a:r>
            <a:r>
              <a:rPr lang="en-US" baseline="-25000" dirty="0" err="1"/>
              <a:t>t</a:t>
            </a:r>
            <a:r>
              <a:rPr lang="en-US" dirty="0"/>
              <a:t> = N</a:t>
            </a:r>
            <a:r>
              <a:rPr lang="en-US" baseline="-25000" dirty="0"/>
              <a:t>0</a:t>
            </a:r>
            <a:r>
              <a:rPr lang="en-US" dirty="0"/>
              <a:t>∙e</a:t>
            </a:r>
            <a:r>
              <a:rPr lang="en-US" baseline="30000" dirty="0"/>
              <a:t>–0</a:t>
            </a:r>
            <a:r>
              <a:rPr lang="ru-RU" baseline="30000" dirty="0" smtClean="0"/>
              <a:t>,693</a:t>
            </a:r>
            <a:r>
              <a:rPr lang="en-US" baseline="30000" dirty="0" smtClean="0"/>
              <a:t>t</a:t>
            </a:r>
            <a:r>
              <a:rPr lang="ru-RU" baseline="30000" dirty="0" smtClean="0"/>
              <a:t>/Т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Таким образом, число ядер радиоактивного изотопа уменьшается со временем по экспоненциальному закону.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6129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648072"/>
          </a:xfrm>
        </p:spPr>
        <p:txBody>
          <a:bodyPr>
            <a:noAutofit/>
          </a:bodyPr>
          <a:lstStyle/>
          <a:p>
            <a:r>
              <a:rPr lang="ru-RU" sz="3200" dirty="0" smtClean="0"/>
              <a:t>Графически закон радиоактивного распада выражается экспоненциальной кривой.</a:t>
            </a:r>
            <a:endParaRPr lang="ru-RU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84784"/>
            <a:ext cx="6480720" cy="4645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86089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360040"/>
          </a:xfrm>
        </p:spPr>
        <p:txBody>
          <a:bodyPr>
            <a:noAutofit/>
          </a:bodyPr>
          <a:lstStyle/>
          <a:p>
            <a:r>
              <a:rPr lang="ru-RU" sz="3200" dirty="0" smtClean="0"/>
              <a:t>Активность радиоактивного элемента и единицы активности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txBody>
          <a:bodyPr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4200" dirty="0" smtClean="0"/>
              <a:t>Количество радиоактивного вещества определяют не единицами массы, а активностью данного вещества, которая равна числу распадов в единицу времени. Чем больше радиоактивных превращений испытывают атомы данного препарата в секунду, тем больше активность.</a:t>
            </a:r>
          </a:p>
          <a:p>
            <a:pPr marL="0" indent="0" algn="just">
              <a:buNone/>
            </a:pPr>
            <a:r>
              <a:rPr lang="ru-RU" sz="5100" dirty="0" smtClean="0"/>
              <a:t>Единицей активности в абсолютной системе единиц (СИ) служит распад в секунду (</a:t>
            </a:r>
            <a:r>
              <a:rPr lang="ru-RU" sz="5100" dirty="0" err="1" smtClean="0"/>
              <a:t>расп</a:t>
            </a:r>
            <a:r>
              <a:rPr lang="ru-RU" sz="5100" dirty="0" smtClean="0"/>
              <a:t>/с) или беккерель (Бк); 1 Бк = </a:t>
            </a:r>
            <a:r>
              <a:rPr lang="ru-RU" sz="5100" dirty="0"/>
              <a:t>с</a:t>
            </a:r>
            <a:r>
              <a:rPr lang="ru-RU" sz="5100" baseline="30000" dirty="0"/>
              <a:t>–1</a:t>
            </a:r>
            <a:r>
              <a:rPr lang="ru-RU" sz="5100" dirty="0" smtClean="0"/>
              <a:t>.</a:t>
            </a:r>
          </a:p>
          <a:p>
            <a:pPr marL="0" indent="0" algn="just">
              <a:buNone/>
            </a:pPr>
            <a:r>
              <a:rPr lang="ru-RU" sz="5100" dirty="0" smtClean="0"/>
              <a:t>Внесистемная международная единица – кюри (Ки). Кюри – это такое количество любого радиоактивного вещества, в котором число радиоактивного распадов в секунду равно </a:t>
            </a:r>
            <a:r>
              <a:rPr lang="ru-RU" sz="5100" dirty="0"/>
              <a:t>3,7 ∙ 10</a:t>
            </a:r>
            <a:r>
              <a:rPr lang="ru-RU" sz="5100" baseline="30000" dirty="0"/>
              <a:t>10</a:t>
            </a:r>
            <a:r>
              <a:rPr lang="ru-RU" sz="5100" dirty="0" smtClean="0"/>
              <a:t>. Единица кюри соответствует радиоактивности 1 г радия.</a:t>
            </a:r>
          </a:p>
          <a:p>
            <a:pPr marL="0" indent="0" algn="just">
              <a:buNone/>
            </a:pPr>
            <a:r>
              <a:rPr lang="ru-RU" sz="4200" dirty="0" smtClean="0"/>
              <a:t>Часто употребляют дробные единицы:</a:t>
            </a:r>
          </a:p>
          <a:p>
            <a:pPr marL="0" indent="0" algn="ctr">
              <a:buNone/>
            </a:pPr>
            <a:r>
              <a:rPr lang="ru-RU" sz="4200" dirty="0" err="1" smtClean="0"/>
              <a:t>милликюри</a:t>
            </a:r>
            <a:r>
              <a:rPr lang="ru-RU" sz="4200" dirty="0" smtClean="0"/>
              <a:t> (</a:t>
            </a:r>
            <a:r>
              <a:rPr lang="ru-RU" sz="4200" dirty="0" err="1" smtClean="0"/>
              <a:t>мКи</a:t>
            </a:r>
            <a:r>
              <a:rPr lang="ru-RU" sz="4200" dirty="0" smtClean="0"/>
              <a:t>) = </a:t>
            </a:r>
            <a:r>
              <a:rPr lang="ru-RU" sz="4200" dirty="0"/>
              <a:t>10</a:t>
            </a:r>
            <a:r>
              <a:rPr lang="ru-RU" sz="4200" baseline="30000" dirty="0"/>
              <a:t>–3</a:t>
            </a:r>
            <a:r>
              <a:rPr lang="ru-RU" sz="4200" dirty="0"/>
              <a:t> Ки =3,7 ∙ 10</a:t>
            </a:r>
            <a:r>
              <a:rPr lang="ru-RU" sz="4200" baseline="30000" dirty="0"/>
              <a:t>7 </a:t>
            </a:r>
            <a:r>
              <a:rPr lang="ru-RU" sz="4200" dirty="0" err="1" smtClean="0"/>
              <a:t>расп</a:t>
            </a:r>
            <a:r>
              <a:rPr lang="ru-RU" sz="4200" dirty="0" smtClean="0"/>
              <a:t>/с;</a:t>
            </a:r>
          </a:p>
          <a:p>
            <a:pPr marL="0" indent="0" algn="ctr">
              <a:buNone/>
            </a:pPr>
            <a:r>
              <a:rPr lang="ru-RU" sz="4200" dirty="0" err="1" smtClean="0"/>
              <a:t>микрокюри</a:t>
            </a:r>
            <a:r>
              <a:rPr lang="ru-RU" sz="4200" dirty="0" smtClean="0"/>
              <a:t> (</a:t>
            </a:r>
            <a:r>
              <a:rPr lang="ru-RU" sz="4200" dirty="0" err="1" smtClean="0"/>
              <a:t>мкКи</a:t>
            </a:r>
            <a:r>
              <a:rPr lang="ru-RU" sz="4200" dirty="0" smtClean="0"/>
              <a:t>) = </a:t>
            </a:r>
            <a:r>
              <a:rPr lang="ru-RU" sz="4200" dirty="0"/>
              <a:t>10</a:t>
            </a:r>
            <a:r>
              <a:rPr lang="ru-RU" sz="4200" baseline="30000" dirty="0"/>
              <a:t>–6</a:t>
            </a:r>
            <a:r>
              <a:rPr lang="ru-RU" sz="4200" dirty="0"/>
              <a:t> Ки =3,7 ∙ 10</a:t>
            </a:r>
            <a:r>
              <a:rPr lang="ru-RU" sz="4200" baseline="30000" dirty="0"/>
              <a:t>4 </a:t>
            </a:r>
            <a:r>
              <a:rPr lang="ru-RU" sz="4200" dirty="0" err="1" smtClean="0"/>
              <a:t>расп</a:t>
            </a:r>
            <a:r>
              <a:rPr lang="ru-RU" sz="4200" dirty="0" smtClean="0"/>
              <a:t>/с;</a:t>
            </a:r>
          </a:p>
          <a:p>
            <a:pPr marL="0" indent="0" algn="ctr">
              <a:buNone/>
            </a:pPr>
            <a:r>
              <a:rPr lang="ru-RU" sz="4200" dirty="0" err="1" smtClean="0"/>
              <a:t>нанокюри</a:t>
            </a:r>
            <a:r>
              <a:rPr lang="ru-RU" sz="4200" dirty="0" smtClean="0"/>
              <a:t> (</a:t>
            </a:r>
            <a:r>
              <a:rPr lang="ru-RU" sz="4200" dirty="0" err="1" smtClean="0"/>
              <a:t>нКи</a:t>
            </a:r>
            <a:r>
              <a:rPr lang="ru-RU" sz="4200" dirty="0" smtClean="0"/>
              <a:t>) = </a:t>
            </a:r>
            <a:r>
              <a:rPr lang="ru-RU" sz="4200" dirty="0"/>
              <a:t>10</a:t>
            </a:r>
            <a:r>
              <a:rPr lang="ru-RU" sz="4200" baseline="30000" dirty="0"/>
              <a:t>–9</a:t>
            </a:r>
            <a:r>
              <a:rPr lang="ru-RU" sz="4200" dirty="0"/>
              <a:t> Ки =3,7 ∙ 10 </a:t>
            </a:r>
            <a:r>
              <a:rPr lang="ru-RU" sz="4200" dirty="0" err="1" smtClean="0"/>
              <a:t>расп</a:t>
            </a:r>
            <a:r>
              <a:rPr lang="ru-RU" sz="4200" dirty="0" smtClean="0"/>
              <a:t>/с.</a:t>
            </a:r>
          </a:p>
          <a:p>
            <a:pPr marL="0" indent="0" algn="just">
              <a:buNone/>
            </a:pPr>
            <a:r>
              <a:rPr lang="ru-RU" sz="4200" dirty="0" smtClean="0"/>
              <a:t>На практике пользуются числом распадов в минуту:</a:t>
            </a:r>
          </a:p>
          <a:p>
            <a:pPr marL="0" indent="0" algn="ctr">
              <a:buNone/>
            </a:pPr>
            <a:r>
              <a:rPr lang="ru-RU" sz="4200" dirty="0" smtClean="0"/>
              <a:t>1 Ки = </a:t>
            </a:r>
            <a:r>
              <a:rPr lang="ru-RU" sz="4200" dirty="0"/>
              <a:t>2,22 ∙ 10</a:t>
            </a:r>
            <a:r>
              <a:rPr lang="ru-RU" sz="4200" baseline="30000" dirty="0"/>
              <a:t>12 </a:t>
            </a:r>
            <a:r>
              <a:rPr lang="ru-RU" sz="4200" dirty="0" err="1" smtClean="0"/>
              <a:t>расп</a:t>
            </a:r>
            <a:r>
              <a:rPr lang="ru-RU" sz="4200" dirty="0" smtClean="0"/>
              <a:t>/мин;</a:t>
            </a:r>
          </a:p>
          <a:p>
            <a:pPr marL="0" indent="0" algn="ctr">
              <a:buNone/>
            </a:pPr>
            <a:r>
              <a:rPr lang="ru-RU" sz="4200" dirty="0" smtClean="0"/>
              <a:t>1 </a:t>
            </a:r>
            <a:r>
              <a:rPr lang="ru-RU" sz="4200" dirty="0" err="1" smtClean="0"/>
              <a:t>мКи</a:t>
            </a:r>
            <a:r>
              <a:rPr lang="ru-RU" sz="4200" dirty="0" smtClean="0"/>
              <a:t> = </a:t>
            </a:r>
            <a:r>
              <a:rPr lang="ru-RU" sz="4200" dirty="0"/>
              <a:t>2,22 ∙ </a:t>
            </a:r>
            <a:r>
              <a:rPr lang="ru-RU" sz="4200" dirty="0" smtClean="0"/>
              <a:t>10</a:t>
            </a:r>
            <a:r>
              <a:rPr lang="ru-RU" sz="4200" baseline="30000" dirty="0" smtClean="0"/>
              <a:t>9</a:t>
            </a:r>
            <a:r>
              <a:rPr lang="ru-RU" sz="4200" dirty="0"/>
              <a:t> </a:t>
            </a:r>
            <a:r>
              <a:rPr lang="ru-RU" sz="4200" dirty="0" err="1"/>
              <a:t>расп</a:t>
            </a:r>
            <a:r>
              <a:rPr lang="ru-RU" sz="4200" dirty="0"/>
              <a:t>/мин</a:t>
            </a:r>
            <a:r>
              <a:rPr lang="ru-RU" sz="4200" dirty="0" smtClean="0"/>
              <a:t>;</a:t>
            </a:r>
          </a:p>
          <a:p>
            <a:pPr marL="0" indent="0" algn="ctr">
              <a:buNone/>
            </a:pPr>
            <a:r>
              <a:rPr lang="ru-RU" sz="4200" dirty="0" smtClean="0"/>
              <a:t>1 </a:t>
            </a:r>
            <a:r>
              <a:rPr lang="ru-RU" sz="4200" dirty="0" err="1" smtClean="0"/>
              <a:t>мкКи</a:t>
            </a:r>
            <a:r>
              <a:rPr lang="ru-RU" sz="4200" dirty="0" smtClean="0"/>
              <a:t> = </a:t>
            </a:r>
            <a:r>
              <a:rPr lang="ru-RU" sz="4200" dirty="0"/>
              <a:t>2,22 ∙ </a:t>
            </a:r>
            <a:r>
              <a:rPr lang="ru-RU" sz="4200" dirty="0" smtClean="0"/>
              <a:t>10</a:t>
            </a:r>
            <a:r>
              <a:rPr lang="ru-RU" sz="4200" baseline="30000" dirty="0" smtClean="0"/>
              <a:t>6</a:t>
            </a:r>
            <a:r>
              <a:rPr lang="ru-RU" sz="4200" dirty="0"/>
              <a:t> </a:t>
            </a:r>
            <a:r>
              <a:rPr lang="ru-RU" sz="4200" dirty="0" err="1"/>
              <a:t>расп</a:t>
            </a:r>
            <a:r>
              <a:rPr lang="ru-RU" sz="4200" dirty="0"/>
              <a:t>/мин</a:t>
            </a:r>
            <a:r>
              <a:rPr lang="ru-RU" sz="4200" dirty="0" smtClean="0"/>
              <a:t>;</a:t>
            </a:r>
          </a:p>
          <a:p>
            <a:pPr marL="0" indent="0" algn="ctr">
              <a:buNone/>
            </a:pPr>
            <a:r>
              <a:rPr lang="ru-RU" sz="4200" dirty="0" smtClean="0"/>
              <a:t>1 </a:t>
            </a:r>
            <a:r>
              <a:rPr lang="ru-RU" sz="4200" dirty="0" err="1" smtClean="0"/>
              <a:t>нКи</a:t>
            </a:r>
            <a:r>
              <a:rPr lang="ru-RU" sz="4200" dirty="0" smtClean="0"/>
              <a:t> = </a:t>
            </a:r>
            <a:r>
              <a:rPr lang="ru-RU" sz="4200" dirty="0"/>
              <a:t>2,22 ∙ 10</a:t>
            </a:r>
            <a:r>
              <a:rPr lang="ru-RU" sz="4200" baseline="30000" dirty="0"/>
              <a:t>3 </a:t>
            </a:r>
            <a:r>
              <a:rPr lang="ru-RU" sz="4200" dirty="0" err="1" smtClean="0"/>
              <a:t>расп</a:t>
            </a:r>
            <a:r>
              <a:rPr lang="ru-RU" sz="4200" dirty="0" smtClean="0"/>
              <a:t>/мин.</a:t>
            </a:r>
            <a:endParaRPr lang="ru-RU" sz="4200" dirty="0"/>
          </a:p>
        </p:txBody>
      </p:sp>
    </p:spTree>
    <p:extLst>
      <p:ext uri="{BB962C8B-B14F-4D97-AF65-F5344CB8AC3E}">
        <p14:creationId xmlns:p14="http://schemas.microsoft.com/office/powerpoint/2010/main" val="4593809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856984" cy="572149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Радиоактивные вещества характеризуются величиной удельной активности или концентрации, т.е. активностью, приходящейся на единицу массы или объема.</a:t>
            </a:r>
          </a:p>
          <a:p>
            <a:pPr marL="0" indent="0" algn="ctr">
              <a:buNone/>
            </a:pPr>
            <a:r>
              <a:rPr lang="ru-RU" dirty="0"/>
              <a:t>А</a:t>
            </a:r>
            <a:r>
              <a:rPr lang="en-US" baseline="-25000" dirty="0"/>
              <a:t>t</a:t>
            </a:r>
            <a:r>
              <a:rPr lang="en-US" dirty="0"/>
              <a:t> = </a:t>
            </a:r>
            <a:r>
              <a:rPr lang="ru-RU" dirty="0"/>
              <a:t>А</a:t>
            </a:r>
            <a:r>
              <a:rPr lang="en-US" baseline="-25000" dirty="0"/>
              <a:t>0</a:t>
            </a:r>
            <a:r>
              <a:rPr lang="en-US" dirty="0"/>
              <a:t>∙e</a:t>
            </a:r>
            <a:r>
              <a:rPr lang="en-US" baseline="30000" dirty="0"/>
              <a:t>–0</a:t>
            </a:r>
            <a:r>
              <a:rPr lang="ru-RU" baseline="30000" dirty="0"/>
              <a:t>,693</a:t>
            </a:r>
            <a:r>
              <a:rPr lang="en-US" baseline="30000" dirty="0"/>
              <a:t>t</a:t>
            </a:r>
            <a:r>
              <a:rPr lang="ru-RU" baseline="30000" dirty="0"/>
              <a:t>/Т</a:t>
            </a:r>
            <a:r>
              <a:rPr lang="ru-RU" dirty="0" smtClean="0"/>
              <a:t>,</a:t>
            </a:r>
            <a:endParaRPr lang="en-US" dirty="0" smtClean="0"/>
          </a:p>
          <a:p>
            <a:pPr marL="0" indent="0" algn="just">
              <a:buNone/>
            </a:pPr>
            <a:r>
              <a:rPr lang="ru-RU" dirty="0" smtClean="0"/>
              <a:t>где </a:t>
            </a:r>
            <a:r>
              <a:rPr lang="ru-RU" dirty="0"/>
              <a:t>А</a:t>
            </a:r>
            <a:r>
              <a:rPr lang="en-US" baseline="-25000" dirty="0"/>
              <a:t>t</a:t>
            </a:r>
            <a:r>
              <a:rPr lang="en-US" dirty="0"/>
              <a:t> </a:t>
            </a:r>
            <a:r>
              <a:rPr lang="ru-RU" dirty="0" smtClean="0"/>
              <a:t>– активность препарата через время </a:t>
            </a:r>
            <a:r>
              <a:rPr lang="en-US" dirty="0" smtClean="0"/>
              <a:t>t</a:t>
            </a:r>
            <a:r>
              <a:rPr lang="ru-RU" dirty="0" smtClean="0"/>
              <a:t>; </a:t>
            </a:r>
            <a:r>
              <a:rPr lang="ru-RU" dirty="0"/>
              <a:t>А</a:t>
            </a:r>
            <a:r>
              <a:rPr lang="en-US" baseline="-25000" dirty="0"/>
              <a:t>0</a:t>
            </a:r>
            <a:r>
              <a:rPr lang="ru-RU" dirty="0" smtClean="0"/>
              <a:t> – исходная активность препарата; е – основание натурального логарифма (2,72); Т – период полураспада; значения Т и </a:t>
            </a:r>
            <a:r>
              <a:rPr lang="en-US" dirty="0" smtClean="0"/>
              <a:t>t</a:t>
            </a:r>
            <a:r>
              <a:rPr lang="ru-RU" dirty="0" smtClean="0"/>
              <a:t> должны иметь одинаковую размерность (мин., сек., часы, дни </a:t>
            </a:r>
            <a:r>
              <a:rPr lang="ru-RU" smtClean="0"/>
              <a:t>и т.д.).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697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Строение атома. Элементарные частицы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00200"/>
            <a:ext cx="8928992" cy="5141168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Атом – мельчайшая частица химического элемента, сохраняющая все его свойства.</a:t>
            </a:r>
          </a:p>
          <a:p>
            <a:pPr algn="just">
              <a:buNone/>
            </a:pPr>
            <a:r>
              <a:rPr lang="ru-RU" dirty="0" smtClean="0"/>
              <a:t>По своей структуре атом (размер</a:t>
            </a:r>
            <a:r>
              <a:rPr lang="en-US" dirty="0" smtClean="0"/>
              <a:t> ~ </a:t>
            </a:r>
            <a:r>
              <a:rPr lang="ru-RU" dirty="0"/>
              <a:t>10 </a:t>
            </a:r>
            <a:r>
              <a:rPr lang="ru-RU" baseline="30000" dirty="0"/>
              <a:t>–8</a:t>
            </a:r>
            <a:r>
              <a:rPr lang="ru-RU" dirty="0" smtClean="0"/>
              <a:t> см) представляет сложную систему, состоящую из находящегося в центре атома положительного ядра (</a:t>
            </a:r>
            <a:r>
              <a:rPr lang="ru-RU" dirty="0"/>
              <a:t>10 </a:t>
            </a:r>
            <a:r>
              <a:rPr lang="ru-RU" baseline="30000" dirty="0"/>
              <a:t>–13</a:t>
            </a:r>
            <a:r>
              <a:rPr lang="ru-RU" dirty="0" smtClean="0"/>
              <a:t> см) и отрицательно заряженных электронов, вращающихся вокруг ядра на различных орбитах.</a:t>
            </a:r>
          </a:p>
          <a:p>
            <a:pPr algn="just">
              <a:buNone/>
            </a:pPr>
            <a:r>
              <a:rPr lang="ru-RU" dirty="0" smtClean="0"/>
              <a:t>Радиус атома равен радиусу орбиты самого удаленного ядра электрона. Отрицательный заряд электронов равен положительному заряду ядра, при этом атом в целом электрически нейтрален.</a:t>
            </a:r>
          </a:p>
          <a:p>
            <a:pPr algn="just">
              <a:buNone/>
            </a:pPr>
            <a:r>
              <a:rPr lang="ru-RU" dirty="0" smtClean="0"/>
              <a:t>Э. Резерфорд (1911 г.) предложил планетарную модель строения атома, Н. Бором (1913 г.) была далее развита.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Единицы гамма-активности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590465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Единицы кюри для характеристики гамма-активности источников непригодны. Для этой цели введена другая единица – эквивалент 1 мг радия (мг-</a:t>
            </a:r>
            <a:r>
              <a:rPr lang="ru-RU" dirty="0" err="1" smtClean="0"/>
              <a:t>экв</a:t>
            </a:r>
            <a:r>
              <a:rPr lang="ru-RU" dirty="0" smtClean="0"/>
              <a:t>. </a:t>
            </a:r>
            <a:r>
              <a:rPr lang="ru-RU" dirty="0"/>
              <a:t>р</a:t>
            </a:r>
            <a:r>
              <a:rPr lang="ru-RU" dirty="0" smtClean="0"/>
              <a:t>адия).</a:t>
            </a:r>
          </a:p>
          <a:p>
            <a:pPr marL="0" indent="0" algn="just">
              <a:buNone/>
            </a:pPr>
            <a:r>
              <a:rPr lang="ru-RU" u="sng" dirty="0" err="1" smtClean="0"/>
              <a:t>Милиграмм</a:t>
            </a:r>
            <a:r>
              <a:rPr lang="ru-RU" u="sng" dirty="0" smtClean="0"/>
              <a:t>-эквивалент радия</a:t>
            </a:r>
            <a:r>
              <a:rPr lang="ru-RU" dirty="0" smtClean="0"/>
              <a:t> – это активность любого радиоактивного препарата, гамма-излучение которого при идентичных условиях измерения создает такую же мощность экспозиционной дозы, как гамма-излучение 1 мг радия Государственного эталона радия РФ при платиновом фильтре 0,5 мм. Данная единица не установлена существующими стандартами, но широко используется.</a:t>
            </a:r>
          </a:p>
          <a:p>
            <a:pPr marL="0" indent="0" algn="just">
              <a:buNone/>
            </a:pPr>
            <a:r>
              <a:rPr lang="ru-RU" dirty="0" smtClean="0"/>
              <a:t>Точечный источник в 1 мг (1мКи) радия, находящийся в равновесии с продуктами распада, после начальной фильтрации 0,5 мм платины создает в воздухе на расстоянии 1 см мощность дозы 8,4 Р/ч. Эта величина называется ионизационно гамма-постоянной радия и обозначается </a:t>
            </a:r>
            <a:r>
              <a:rPr lang="ru-RU" dirty="0"/>
              <a:t>К</a:t>
            </a:r>
            <a:r>
              <a:rPr lang="ru-RU" baseline="-25000" dirty="0"/>
              <a:t>ϒ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53554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ru-RU" dirty="0" smtClean="0"/>
                  <a:t>Гамма-эквивалент изотопа М связан с его активностью А (</a:t>
                </a:r>
                <a:r>
                  <a:rPr lang="ru-RU" dirty="0" err="1" smtClean="0"/>
                  <a:t>мКи</a:t>
                </a:r>
                <a:r>
                  <a:rPr lang="ru-RU" dirty="0" smtClean="0"/>
                  <a:t>) через ионизационную гамма-постоянную соотношением: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</a:rPr>
                      <m:t>М= </m:t>
                    </m:r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А∙</m:t>
                        </m:r>
                        <m:sSub>
                          <m:sSubPr>
                            <m:ctrlPr>
                              <a:rPr lang="ru-RU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i="1">
                                <a:latin typeface="Cambria Math"/>
                              </a:rPr>
                              <m:t>К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ru-RU" i="1" baseline="-25000">
                                <a:latin typeface="Cambria Math"/>
                              </a:rPr>
                              <m:t>ϒ</m:t>
                            </m:r>
                          </m:sub>
                        </m:sSub>
                      </m:num>
                      <m:den>
                        <m:r>
                          <a:rPr lang="ru-RU" i="1">
                            <a:latin typeface="Cambria Math"/>
                          </a:rPr>
                          <m:t>8,4</m:t>
                        </m:r>
                      </m:den>
                    </m:f>
                  </m:oMath>
                </a14:m>
                <a:r>
                  <a:rPr lang="ru-RU" dirty="0"/>
                  <a:t>;</a:t>
                </a:r>
                <a:endParaRPr lang="ru-RU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ru-RU" i="1">
                        <a:latin typeface="Cambria Math"/>
                      </a:rPr>
                      <m:t>А= </m:t>
                    </m:r>
                    <m:f>
                      <m:fPr>
                        <m:ctrlPr>
                          <a:rPr lang="ru-RU" i="1">
                            <a:latin typeface="Cambria Math"/>
                          </a:rPr>
                        </m:ctrlPr>
                      </m:fPr>
                      <m:num>
                        <m:r>
                          <a:rPr lang="ru-RU" i="1">
                            <a:latin typeface="Cambria Math"/>
                          </a:rPr>
                          <m:t>М∙8,4</m:t>
                        </m:r>
                      </m:num>
                      <m:den>
                        <m:sSub>
                          <m:sSubPr>
                            <m:ctrlPr>
                              <a:rPr lang="ru-RU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i="1">
                                <a:latin typeface="Cambria Math"/>
                              </a:rPr>
                              <m:t>К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ru-RU" i="1" baseline="-25000">
                                <a:latin typeface="Cambria Math"/>
                              </a:rPr>
                              <m:t>ϒ</m:t>
                            </m:r>
                          </m:sub>
                        </m:sSub>
                      </m:den>
                    </m:f>
                  </m:oMath>
                </a14:m>
                <a:r>
                  <a:rPr lang="ru-RU" dirty="0"/>
                  <a:t>.</a:t>
                </a:r>
              </a:p>
              <a:p>
                <a:pPr marL="0" indent="0" algn="just">
                  <a:buNone/>
                </a:pPr>
                <a:r>
                  <a:rPr lang="ru-RU" dirty="0" smtClean="0"/>
                  <a:t>Данные уравнения позволяют сделать переход от активности радиоактивного вещества выраженной в мг-</a:t>
                </a:r>
                <a:r>
                  <a:rPr lang="ru-RU" dirty="0" err="1" smtClean="0"/>
                  <a:t>экв</a:t>
                </a:r>
                <a:r>
                  <a:rPr lang="ru-RU" dirty="0" smtClean="0"/>
                  <a:t>. радия к активности, выраженной </a:t>
                </a:r>
                <a:r>
                  <a:rPr lang="ru-RU" dirty="0" err="1" smtClean="0"/>
                  <a:t>мКи</a:t>
                </a:r>
                <a:r>
                  <a:rPr lang="ru-RU" dirty="0" smtClean="0"/>
                  <a:t> и наоборот.</a:t>
                </a:r>
                <a:endParaRPr lang="ru-RU" dirty="0"/>
              </a:p>
              <a:p>
                <a:pPr marL="0" indent="0">
                  <a:buNone/>
                </a:pPr>
                <a:endParaRPr lang="ru-RU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980728"/>
                <a:ext cx="8229600" cy="5145435"/>
              </a:xfrm>
              <a:blipFill rotWithShape="1">
                <a:blip r:embed="rId2"/>
                <a:stretch>
                  <a:fillRect l="-1852" t="-2488" r="-1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0483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332656"/>
            <a:ext cx="8928992" cy="6192688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600" dirty="0" smtClean="0"/>
              <a:t>Любой атом состоит из элементарных частиц: протонов, нейтронов и электронов, которые характеризуются такими физическими величинами, как масса, электронный заряд (или его отсутствие), устойчивость, скорость и т.д.</a:t>
            </a:r>
          </a:p>
          <a:p>
            <a:pPr algn="just">
              <a:buNone/>
            </a:pPr>
            <a:r>
              <a:rPr lang="ru-RU" sz="2600" dirty="0" smtClean="0"/>
              <a:t>Масса выражается в атомных единицах массы (</a:t>
            </a:r>
            <a:r>
              <a:rPr lang="ru-RU" sz="2600" dirty="0" err="1" smtClean="0"/>
              <a:t>а.е.м</a:t>
            </a:r>
            <a:r>
              <a:rPr lang="ru-RU" sz="2600" dirty="0" smtClean="0"/>
              <a:t>.). За единицу атомной массы принята 1/12 массы атома углерода (</a:t>
            </a:r>
            <a:r>
              <a:rPr lang="ru-RU" sz="2800" baseline="30000" dirty="0"/>
              <a:t>12</a:t>
            </a:r>
            <a:r>
              <a:rPr lang="ru-RU" sz="2800" dirty="0"/>
              <a:t>С</a:t>
            </a:r>
            <a:r>
              <a:rPr lang="ru-RU" sz="2600" dirty="0" smtClean="0"/>
              <a:t>).		1 </a:t>
            </a:r>
            <a:r>
              <a:rPr lang="ru-RU" sz="2600" dirty="0" err="1" smtClean="0"/>
              <a:t>а.е.м</a:t>
            </a:r>
            <a:r>
              <a:rPr lang="ru-RU" sz="2600" dirty="0" smtClean="0"/>
              <a:t>. = </a:t>
            </a:r>
            <a:r>
              <a:rPr lang="ru-RU" sz="2800" dirty="0"/>
              <a:t>1,67∙10 </a:t>
            </a:r>
            <a:r>
              <a:rPr lang="ru-RU" sz="2800" baseline="30000" dirty="0"/>
              <a:t>–27</a:t>
            </a:r>
            <a:r>
              <a:rPr lang="ru-RU" sz="2600" dirty="0" smtClean="0"/>
              <a:t> кг</a:t>
            </a:r>
          </a:p>
          <a:p>
            <a:pPr algn="just">
              <a:buNone/>
            </a:pPr>
            <a:r>
              <a:rPr lang="ru-RU" sz="2600" dirty="0" smtClean="0"/>
              <a:t>Энергия выражается в электрон-вольтах (эВ). Один электрон-вольт равен кинетической энергии, которую приобретает электрон или другая частица имеющая заряд, при прохождении электрического поля с разностью потенциалов в один вольт.		1 эВ = </a:t>
            </a:r>
            <a:r>
              <a:rPr lang="ru-RU" sz="2800" dirty="0"/>
              <a:t>1,602∙10 </a:t>
            </a:r>
            <a:r>
              <a:rPr lang="ru-RU" sz="2800" baseline="30000" dirty="0"/>
              <a:t>–19</a:t>
            </a:r>
            <a:r>
              <a:rPr lang="ru-RU" sz="2600" dirty="0" smtClean="0"/>
              <a:t> Кл</a:t>
            </a:r>
          </a:p>
          <a:p>
            <a:pPr algn="just">
              <a:buNone/>
            </a:pPr>
            <a:r>
              <a:rPr lang="ru-RU" sz="2600" dirty="0" smtClean="0"/>
              <a:t>Массу часто выражают в энергетических эквивалентах, это энергия покоя частицы, масса которой равна 1 </a:t>
            </a:r>
            <a:r>
              <a:rPr lang="ru-RU" sz="2600" dirty="0" err="1" smtClean="0"/>
              <a:t>а.е.м</a:t>
            </a:r>
            <a:r>
              <a:rPr lang="ru-RU" sz="2600" dirty="0" smtClean="0"/>
              <a:t>. и составляет 931,5 МэВ</a:t>
            </a:r>
            <a:r>
              <a:rPr lang="en-US" sz="2600" dirty="0" smtClean="0"/>
              <a:t> (</a:t>
            </a:r>
            <a:r>
              <a:rPr lang="ru-RU" sz="2800" dirty="0"/>
              <a:t>10 </a:t>
            </a:r>
            <a:r>
              <a:rPr lang="ru-RU" sz="2800" baseline="30000" dirty="0"/>
              <a:t>6</a:t>
            </a:r>
            <a:r>
              <a:rPr lang="ru-RU" sz="2600" dirty="0" smtClean="0"/>
              <a:t> эВ).</a:t>
            </a:r>
            <a:endParaRPr lang="ru-RU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2880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58326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u="sng" dirty="0" smtClean="0"/>
              <a:t>Атомное ядро</a:t>
            </a:r>
            <a:r>
              <a:rPr lang="ru-RU" sz="2400" dirty="0" smtClean="0"/>
              <a:t> – центральная часть атома, в котором сосредоточена почти вся масса, состоит из таких элементарных частиц как протоны и нейтроны. Общее название их – нуклон.</a:t>
            </a:r>
          </a:p>
          <a:p>
            <a:pPr>
              <a:buNone/>
            </a:pPr>
            <a:r>
              <a:rPr lang="ru-RU" sz="2400" dirty="0" smtClean="0"/>
              <a:t>Протон и электрон относятся к устойчивым и стабильным частицам, нейтрон стабилен только находясь в ядре.</a:t>
            </a:r>
          </a:p>
          <a:p>
            <a:pPr>
              <a:buNone/>
            </a:pPr>
            <a:r>
              <a:rPr lang="ru-RU" sz="2400" dirty="0" smtClean="0"/>
              <a:t>Суммарное число протонов и нейтронов в ядре называют массовым числом и обозначается А (или М). Так как заряд нейтрона равен нулю, а протон имеет элементарный положительный заряд +1, то заряд ядра равен числу протонов – зарядовое число (</a:t>
            </a:r>
            <a:r>
              <a:rPr lang="en-US" sz="2400" dirty="0" smtClean="0"/>
              <a:t>Z</a:t>
            </a:r>
            <a:r>
              <a:rPr lang="ru-RU" sz="2400" dirty="0" smtClean="0"/>
              <a:t>)</a:t>
            </a:r>
            <a:r>
              <a:rPr lang="en-US" sz="2400" dirty="0" smtClean="0"/>
              <a:t> </a:t>
            </a:r>
            <a:r>
              <a:rPr lang="ru-RU" sz="2400" dirty="0" smtClean="0"/>
              <a:t>или атомным номером. Число нейтронов равно разности между массовым числом А и атомным номером </a:t>
            </a:r>
            <a:r>
              <a:rPr lang="en-US" sz="2400" dirty="0" smtClean="0"/>
              <a:t>Z </a:t>
            </a:r>
            <a:r>
              <a:rPr lang="ru-RU" sz="2400" dirty="0" smtClean="0"/>
              <a:t>элемента: </a:t>
            </a:r>
            <a:r>
              <a:rPr lang="en-US" sz="2400" dirty="0" smtClean="0"/>
              <a:t>N = A – Z </a:t>
            </a:r>
            <a:r>
              <a:rPr lang="ru-RU" sz="2400" dirty="0" smtClean="0"/>
              <a:t>	(</a:t>
            </a:r>
            <a:r>
              <a:rPr lang="en-US" sz="2400" baseline="30000" dirty="0"/>
              <a:t>A</a:t>
            </a:r>
            <a:r>
              <a:rPr lang="en-US" sz="2400" baseline="-25000" dirty="0"/>
              <a:t>Z</a:t>
            </a:r>
            <a:r>
              <a:rPr lang="en-US" sz="2400" dirty="0"/>
              <a:t>X</a:t>
            </a:r>
            <a:r>
              <a:rPr lang="ru-RU" sz="2400" dirty="0" smtClean="0"/>
              <a:t>).</a:t>
            </a:r>
          </a:p>
          <a:p>
            <a:pPr>
              <a:buNone/>
            </a:pPr>
            <a:r>
              <a:rPr lang="ru-RU" sz="2400" dirty="0" smtClean="0"/>
              <a:t>Электрический заряд </a:t>
            </a:r>
            <a:r>
              <a:rPr lang="en-US" sz="2400" dirty="0" smtClean="0"/>
              <a:t>(q) </a:t>
            </a:r>
            <a:r>
              <a:rPr lang="ru-RU" sz="2400" dirty="0" smtClean="0"/>
              <a:t>ядра равен произведению элементарного электрического заряда (е) на атомный номер (</a:t>
            </a:r>
            <a:r>
              <a:rPr lang="en-US" sz="2400" dirty="0" smtClean="0"/>
              <a:t>Z</a:t>
            </a:r>
            <a:r>
              <a:rPr lang="ru-RU" sz="2400" dirty="0" smtClean="0"/>
              <a:t>)</a:t>
            </a:r>
            <a:r>
              <a:rPr lang="en-US" sz="2400" dirty="0" smtClean="0"/>
              <a:t> </a:t>
            </a:r>
            <a:r>
              <a:rPr lang="ru-RU" sz="2400" dirty="0" smtClean="0"/>
              <a:t>химического элемента периодической системы Менделеева:	</a:t>
            </a:r>
            <a:r>
              <a:rPr lang="en-US" sz="2400" dirty="0" smtClean="0"/>
              <a:t>q</a:t>
            </a:r>
            <a:r>
              <a:rPr lang="ru-RU" sz="2400" dirty="0" smtClean="0"/>
              <a:t> = </a:t>
            </a:r>
            <a:r>
              <a:rPr lang="en-US" sz="2400" dirty="0" smtClean="0"/>
              <a:t>Z</a:t>
            </a:r>
            <a:r>
              <a:rPr lang="ru-RU" sz="2400" dirty="0" smtClean="0"/>
              <a:t> е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Ядерные силы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61662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2600" dirty="0" smtClean="0"/>
              <a:t>Протоны и нейтроны внутри атомного ядра удерживаются ядерными силами. Ядерные силы составляют потенциальную энергию связи ядра. Установлено, что сумма энергий свободных протонов и нейтронов больше энергии составленного из них ядра, поэтому для разделения ядра на его составляющие нужно затратить энергию. Минимальную энергию необходимую затратить для этого называется энергией связи ядра.</a:t>
            </a:r>
          </a:p>
          <a:p>
            <a:pPr algn="just">
              <a:buNone/>
            </a:pPr>
            <a:r>
              <a:rPr lang="ru-RU" sz="2600" dirty="0" smtClean="0"/>
              <a:t>Такой же эффект наблюдается если сложить массы нуклонов составляющих ядро атома. Расчетная масса ядра окажется больше фактической массы ядра. Разница между расчетной и фактической массой ядра называют дефектом массы.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332656"/>
            <a:ext cx="8928992" cy="6408712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ru-RU" sz="2400" u="sng" dirty="0">
                <a:solidFill>
                  <a:prstClr val="black"/>
                </a:solidFill>
              </a:rPr>
              <a:t>Протон</a:t>
            </a:r>
            <a:r>
              <a:rPr lang="ru-RU" sz="2400" dirty="0">
                <a:solidFill>
                  <a:prstClr val="black"/>
                </a:solidFill>
              </a:rPr>
              <a:t> (р) – элементарная частица, входящая в состав любого атомного ядра, имеющий заряд +1 </a:t>
            </a:r>
            <a:r>
              <a:rPr lang="ru-RU" sz="2400" dirty="0" smtClean="0">
                <a:solidFill>
                  <a:prstClr val="black"/>
                </a:solidFill>
              </a:rPr>
              <a:t>(</a:t>
            </a:r>
            <a:r>
              <a:rPr lang="ru-RU" sz="2400" dirty="0"/>
              <a:t>1,602∙10</a:t>
            </a:r>
            <a:r>
              <a:rPr lang="ru-RU" sz="2400" baseline="30000" dirty="0"/>
              <a:t>–</a:t>
            </a:r>
            <a:r>
              <a:rPr lang="en-US" sz="2400" baseline="30000" dirty="0"/>
              <a:t>19</a:t>
            </a:r>
            <a:r>
              <a:rPr lang="ru-RU" sz="2400" dirty="0" smtClean="0">
                <a:solidFill>
                  <a:prstClr val="black"/>
                </a:solidFill>
              </a:rPr>
              <a:t> </a:t>
            </a:r>
            <a:r>
              <a:rPr lang="ru-RU" sz="2400" dirty="0">
                <a:solidFill>
                  <a:prstClr val="black"/>
                </a:solidFill>
              </a:rPr>
              <a:t>Кл). Масса покоя протона составляет 1,00758 </a:t>
            </a:r>
            <a:r>
              <a:rPr lang="ru-RU" sz="2400" dirty="0" err="1">
                <a:solidFill>
                  <a:prstClr val="black"/>
                </a:solidFill>
              </a:rPr>
              <a:t>а.е.м</a:t>
            </a:r>
            <a:r>
              <a:rPr lang="ru-RU" sz="2400" dirty="0">
                <a:solidFill>
                  <a:prstClr val="black"/>
                </a:solidFill>
              </a:rPr>
              <a:t>. или 938,27 МэВ. Число протонов в ядре (атомный номер) для каждого элемента строго постоянно и соответствует порядковому номеру элемента </a:t>
            </a:r>
            <a:r>
              <a:rPr lang="en-US" sz="2400" dirty="0">
                <a:solidFill>
                  <a:prstClr val="black"/>
                </a:solidFill>
              </a:rPr>
              <a:t>(Z) </a:t>
            </a:r>
            <a:r>
              <a:rPr lang="ru-RU" sz="2400" dirty="0">
                <a:solidFill>
                  <a:prstClr val="black"/>
                </a:solidFill>
              </a:rPr>
              <a:t>таблицы Менделеева. Так как каждый протон имеет положительный элементарный заряд электричества, то атомный номер элемента показывает и число положительных элементарных зарядов в ядре любого атома химического элемента. Порядковый номер элемента еще называют зарядовым числом.</a:t>
            </a:r>
          </a:p>
          <a:p>
            <a:pPr lvl="0" algn="just">
              <a:buNone/>
            </a:pPr>
            <a:r>
              <a:rPr lang="ru-RU" sz="2400" u="sng" dirty="0">
                <a:solidFill>
                  <a:prstClr val="black"/>
                </a:solidFill>
              </a:rPr>
              <a:t>Нейтрон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(n)</a:t>
            </a:r>
            <a:r>
              <a:rPr lang="ru-RU" sz="2400" dirty="0">
                <a:solidFill>
                  <a:prstClr val="black"/>
                </a:solidFill>
              </a:rPr>
              <a:t> электрически нейтральная элементарная частица (отсутствует лишь в ядре легкого водорода), масса покоя которого равна 1,00898 </a:t>
            </a:r>
            <a:r>
              <a:rPr lang="ru-RU" sz="2400" dirty="0" err="1">
                <a:solidFill>
                  <a:prstClr val="black"/>
                </a:solidFill>
              </a:rPr>
              <a:t>а.е.м</a:t>
            </a:r>
            <a:r>
              <a:rPr lang="ru-RU" sz="2400" dirty="0">
                <a:solidFill>
                  <a:prstClr val="black"/>
                </a:solidFill>
              </a:rPr>
              <a:t>. или 939,57 МэВ. В атомном ядре нейтроны являются стабильными, их число (</a:t>
            </a:r>
            <a:r>
              <a:rPr lang="en-US" sz="2400" dirty="0">
                <a:solidFill>
                  <a:prstClr val="black"/>
                </a:solidFill>
              </a:rPr>
              <a:t>N)</a:t>
            </a:r>
            <a:r>
              <a:rPr lang="ru-RU" sz="2400" dirty="0">
                <a:solidFill>
                  <a:prstClr val="black"/>
                </a:solidFill>
              </a:rPr>
              <a:t> в ядре атома одного и того же элемента может  колебаться, что дает только физическую характеристику элемента.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8467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44487"/>
            <a:ext cx="8856984" cy="6152865"/>
          </a:xfrm>
        </p:spPr>
        <p:txBody>
          <a:bodyPr>
            <a:normAutofit lnSpcReduction="10000"/>
          </a:bodyPr>
          <a:lstStyle/>
          <a:p>
            <a:pPr lvl="0" algn="just">
              <a:buNone/>
            </a:pPr>
            <a:r>
              <a:rPr lang="ru-RU" sz="2400" u="sng" dirty="0">
                <a:solidFill>
                  <a:prstClr val="black"/>
                </a:solidFill>
              </a:rPr>
              <a:t>Электрон</a:t>
            </a:r>
            <a:r>
              <a:rPr lang="ru-RU" sz="2400" dirty="0">
                <a:solidFill>
                  <a:prstClr val="black"/>
                </a:solidFill>
              </a:rPr>
              <a:t> </a:t>
            </a:r>
            <a:r>
              <a:rPr lang="ru-RU" sz="2400" dirty="0" smtClean="0">
                <a:solidFill>
                  <a:prstClr val="black"/>
                </a:solidFill>
              </a:rPr>
              <a:t>– стабильная элементарная частица, имеющая массу покоя равной 0,000548 </a:t>
            </a:r>
            <a:r>
              <a:rPr lang="ru-RU" sz="2400" dirty="0" err="1" smtClean="0">
                <a:solidFill>
                  <a:prstClr val="black"/>
                </a:solidFill>
              </a:rPr>
              <a:t>а.е.м</a:t>
            </a:r>
            <a:r>
              <a:rPr lang="ru-RU" sz="2400" dirty="0" smtClean="0">
                <a:solidFill>
                  <a:prstClr val="black"/>
                </a:solidFill>
              </a:rPr>
              <a:t>. элементарный заряд –1 (</a:t>
            </a:r>
            <a:r>
              <a:rPr lang="ru-RU" sz="2400" dirty="0"/>
              <a:t>1,602∙10</a:t>
            </a:r>
            <a:r>
              <a:rPr lang="ru-RU" sz="2400" baseline="30000" dirty="0"/>
              <a:t>–</a:t>
            </a:r>
            <a:r>
              <a:rPr lang="en-US" sz="2400" baseline="30000" dirty="0" smtClean="0"/>
              <a:t>19</a:t>
            </a:r>
            <a:r>
              <a:rPr lang="ru-RU" sz="2400" dirty="0" smtClean="0">
                <a:solidFill>
                  <a:prstClr val="black"/>
                </a:solidFill>
              </a:rPr>
              <a:t>)</a:t>
            </a:r>
          </a:p>
          <a:p>
            <a:pPr lvl="0" algn="just">
              <a:buNone/>
            </a:pPr>
            <a:r>
              <a:rPr lang="ru-RU" sz="2400" dirty="0" smtClean="0">
                <a:solidFill>
                  <a:prstClr val="black"/>
                </a:solidFill>
              </a:rPr>
              <a:t>Электроны двигаются вокруг ядра по </a:t>
            </a:r>
            <a:r>
              <a:rPr lang="ru-RU" sz="2400" dirty="0" err="1" smtClean="0">
                <a:solidFill>
                  <a:prstClr val="black"/>
                </a:solidFill>
              </a:rPr>
              <a:t>орбиталям</a:t>
            </a:r>
            <a:r>
              <a:rPr lang="ru-RU" sz="2400" dirty="0" smtClean="0">
                <a:solidFill>
                  <a:prstClr val="black"/>
                </a:solidFill>
              </a:rPr>
              <a:t> определенной формы   и радиуса. Орбиты группируются в электронные слои. Наименьшее число электронов, которое может находиться на </a:t>
            </a:r>
            <a:r>
              <a:rPr lang="ru-RU" sz="2400" dirty="0" err="1" smtClean="0">
                <a:solidFill>
                  <a:prstClr val="black"/>
                </a:solidFill>
              </a:rPr>
              <a:t>орбиталях</a:t>
            </a:r>
            <a:r>
              <a:rPr lang="ru-RU" sz="2400" dirty="0" smtClean="0">
                <a:solidFill>
                  <a:prstClr val="black"/>
                </a:solidFill>
              </a:rPr>
              <a:t> одного слоя , определяется квантовым соотношением:</a:t>
            </a:r>
          </a:p>
          <a:p>
            <a:pPr lvl="0" algn="ctr">
              <a:buNone/>
            </a:pPr>
            <a:r>
              <a:rPr lang="en-US" sz="2400" dirty="0"/>
              <a:t>m = 2∙</a:t>
            </a:r>
            <a:r>
              <a:rPr lang="en-US" sz="2400" dirty="0" smtClean="0"/>
              <a:t>n</a:t>
            </a:r>
            <a:r>
              <a:rPr lang="en-US" sz="2400" baseline="30000" dirty="0" smtClean="0"/>
              <a:t>2</a:t>
            </a:r>
            <a:r>
              <a:rPr lang="ru-RU" sz="2400" dirty="0" smtClean="0"/>
              <a:t>,</a:t>
            </a:r>
          </a:p>
          <a:p>
            <a:pPr lvl="0" algn="just">
              <a:buNone/>
            </a:pPr>
            <a:r>
              <a:rPr lang="ru-RU" sz="2400" dirty="0"/>
              <a:t>г</a:t>
            </a:r>
            <a:r>
              <a:rPr lang="ru-RU" sz="2400" dirty="0" smtClean="0"/>
              <a:t>де </a:t>
            </a:r>
            <a:r>
              <a:rPr lang="en-US" sz="2400" dirty="0" smtClean="0"/>
              <a:t>n</a:t>
            </a:r>
            <a:r>
              <a:rPr lang="ru-RU" sz="2400" dirty="0" smtClean="0"/>
              <a:t>- главное квантовое число (номер слоя). В К-слое (</a:t>
            </a:r>
            <a:r>
              <a:rPr lang="en-US" sz="2400" dirty="0" smtClean="0"/>
              <a:t>n</a:t>
            </a:r>
            <a:r>
              <a:rPr lang="ru-RU" sz="2400" dirty="0" smtClean="0"/>
              <a:t>=1) у нас 2 е</a:t>
            </a:r>
            <a:r>
              <a:rPr lang="ru-RU" sz="2400" baseline="30000" dirty="0" smtClean="0"/>
              <a:t>–</a:t>
            </a:r>
            <a:r>
              <a:rPr lang="ru-RU" sz="2400" dirty="0" smtClean="0"/>
              <a:t>, в </a:t>
            </a:r>
            <a:r>
              <a:rPr lang="en-US" sz="2400" dirty="0" smtClean="0"/>
              <a:t>L-</a:t>
            </a:r>
            <a:r>
              <a:rPr lang="ru-RU" sz="2400" dirty="0" smtClean="0"/>
              <a:t>слое </a:t>
            </a:r>
            <a:r>
              <a:rPr lang="ru-RU" sz="2400" dirty="0"/>
              <a:t>(</a:t>
            </a:r>
            <a:r>
              <a:rPr lang="en-US" sz="2400" dirty="0"/>
              <a:t>n</a:t>
            </a:r>
            <a:r>
              <a:rPr lang="ru-RU" sz="2400" dirty="0" smtClean="0"/>
              <a:t>=2) – 8 электронов…</a:t>
            </a:r>
          </a:p>
          <a:p>
            <a:pPr lvl="0" algn="just">
              <a:buNone/>
            </a:pPr>
            <a:r>
              <a:rPr lang="ru-RU" sz="2400" dirty="0" smtClean="0"/>
              <a:t>Электроны с ядром взаимодействуют за счет электромагнитных сил (силы кулоновского притяжения). Чем ближе к ядру находится электрон, тем больше его потенциальная энергия (энергия связи с ядром) и меньше кинетическая энергия (энергия вращения электрона). Соответственно электроны с внешней орбиты сорвать легче, чем с внутренней.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50897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216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8928992" cy="619268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Атом может находится только в стационарном состоянии с минимальной энергией, которое называется </a:t>
            </a:r>
            <a:r>
              <a:rPr lang="ru-RU" u="sng" dirty="0" smtClean="0"/>
              <a:t>основным или нормальным</a:t>
            </a:r>
            <a:r>
              <a:rPr lang="ru-RU" dirty="0" smtClean="0"/>
              <a:t>. Остальные состояния атома с большими энергиями называются </a:t>
            </a:r>
            <a:r>
              <a:rPr lang="ru-RU" u="sng" dirty="0" smtClean="0"/>
              <a:t>возбужденными</a:t>
            </a:r>
            <a:r>
              <a:rPr lang="ru-RU" dirty="0" smtClean="0"/>
              <a:t>. Процесс перехода электрона с одного уровня на более удаленный от ядра называется процессом </a:t>
            </a:r>
            <a:r>
              <a:rPr lang="ru-RU" u="sng" dirty="0" smtClean="0"/>
              <a:t>возбуждения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r>
              <a:rPr lang="ru-RU" dirty="0" smtClean="0"/>
              <a:t>	Из любого возбужденного состояния атом самопроизвольно переходит в основное состояние, этот процесс сопровождается </a:t>
            </a:r>
            <a:r>
              <a:rPr lang="ru-RU" u="sng" dirty="0" smtClean="0"/>
              <a:t>излучением фотонов </a:t>
            </a:r>
            <a:r>
              <a:rPr lang="ru-RU" dirty="0" smtClean="0"/>
              <a:t>(квантов). В зависимости энергии при которой совершается переход квант может принадлежать следующим диапазонам: радиоволновое, инфракрасное, видимое, ультрафиолетовое или рентгеновское излучение.</a:t>
            </a:r>
          </a:p>
          <a:p>
            <a:pPr marL="0" indent="0" algn="just">
              <a:buNone/>
            </a:pPr>
            <a:r>
              <a:rPr lang="ru-RU" dirty="0" smtClean="0"/>
              <a:t>	При сильных электрических воздействиях электроны отрываются от атома и он превращается в положительный ион, а атом присоединивший электроны – в отрицательный. </a:t>
            </a:r>
            <a:r>
              <a:rPr lang="ru-RU" u="sng" dirty="0" smtClean="0"/>
              <a:t>Процесс отдачи или принятия электронов называется процессом ионизацией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64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Изотопы, </a:t>
            </a:r>
            <a:r>
              <a:rPr lang="ru-RU" dirty="0" err="1" smtClean="0"/>
              <a:t>изотоны</a:t>
            </a:r>
            <a:r>
              <a:rPr lang="ru-RU" dirty="0" smtClean="0"/>
              <a:t> и изобары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544616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	Атомы имеющие ядра с одинаковым числом протонов, но различаются по числу нейтронов , являются разновидностями одного и того же химического элемента и называются </a:t>
            </a:r>
            <a:r>
              <a:rPr lang="ru-RU" u="sng" dirty="0" smtClean="0"/>
              <a:t>изотопами</a:t>
            </a:r>
            <a:r>
              <a:rPr lang="ru-RU" dirty="0" smtClean="0"/>
              <a:t>. Такие элементы имеют одинаковый номер, но разное массовое число (</a:t>
            </a:r>
            <a:r>
              <a:rPr lang="ru-RU" baseline="30000" dirty="0"/>
              <a:t>39</a:t>
            </a:r>
            <a:r>
              <a:rPr lang="ru-RU" baseline="-25000" dirty="0"/>
              <a:t>19</a:t>
            </a:r>
            <a:r>
              <a:rPr lang="ru-RU" dirty="0"/>
              <a:t>К, </a:t>
            </a:r>
            <a:r>
              <a:rPr lang="ru-RU" baseline="30000" dirty="0"/>
              <a:t>40</a:t>
            </a:r>
            <a:r>
              <a:rPr lang="ru-RU" baseline="-25000" dirty="0"/>
              <a:t>19</a:t>
            </a:r>
            <a:r>
              <a:rPr lang="ru-RU" dirty="0"/>
              <a:t>К, </a:t>
            </a:r>
            <a:r>
              <a:rPr lang="ru-RU" baseline="30000" dirty="0"/>
              <a:t>41</a:t>
            </a:r>
            <a:r>
              <a:rPr lang="ru-RU" baseline="-25000" dirty="0"/>
              <a:t>19</a:t>
            </a:r>
            <a:r>
              <a:rPr lang="ru-RU" dirty="0"/>
              <a:t>К</a:t>
            </a:r>
            <a:r>
              <a:rPr lang="ru-RU" dirty="0" smtClean="0"/>
              <a:t>).</a:t>
            </a:r>
          </a:p>
          <a:p>
            <a:pPr marL="0" indent="0" algn="just">
              <a:buNone/>
            </a:pPr>
            <a:r>
              <a:rPr lang="ru-RU" dirty="0" smtClean="0"/>
              <a:t>Различают </a:t>
            </a:r>
            <a:r>
              <a:rPr lang="ru-RU" u="sng" dirty="0" smtClean="0"/>
              <a:t>стабильные</a:t>
            </a:r>
            <a:r>
              <a:rPr lang="ru-RU" dirty="0" smtClean="0"/>
              <a:t> и </a:t>
            </a:r>
            <a:r>
              <a:rPr lang="ru-RU" u="sng" dirty="0" smtClean="0"/>
              <a:t>нестабильные</a:t>
            </a:r>
            <a:r>
              <a:rPr lang="ru-RU" dirty="0" smtClean="0"/>
              <a:t> изотопы. К стабильным относятся изотопы, ядра которых при отсутствии внешнего воздействия не претерпевают никаких превращений. К нестабильным – </a:t>
            </a:r>
            <a:r>
              <a:rPr lang="ru-RU" u="sng" dirty="0" smtClean="0"/>
              <a:t>радиоактивным</a:t>
            </a:r>
            <a:r>
              <a:rPr lang="ru-RU" dirty="0" smtClean="0"/>
              <a:t> относятся изотопы, ядра которых могут самопроизвольно, без внешнего воздействия, распадаться с образованием ядер атомов других элементов.</a:t>
            </a:r>
          </a:p>
          <a:p>
            <a:pPr marL="0" indent="0" algn="just">
              <a:buNone/>
            </a:pPr>
            <a:r>
              <a:rPr lang="ru-RU" dirty="0" smtClean="0"/>
              <a:t>Ядра всех изотопов химических элементов называют </a:t>
            </a:r>
            <a:r>
              <a:rPr lang="ru-RU" u="sng" dirty="0" smtClean="0"/>
              <a:t>нуклидами</a:t>
            </a:r>
            <a:r>
              <a:rPr lang="ru-RU" dirty="0" smtClean="0"/>
              <a:t>, а нестабильные нуклиды – </a:t>
            </a:r>
            <a:r>
              <a:rPr lang="ru-RU" u="sng" dirty="0" smtClean="0"/>
              <a:t>радионуклидами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90503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31859B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</TotalTime>
  <Words>1697</Words>
  <Application>Microsoft Office PowerPoint</Application>
  <PresentationFormat>Экран (4:3)</PresentationFormat>
  <Paragraphs>90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Физические основы радиобиологии</vt:lpstr>
      <vt:lpstr>Строение атома. Элементарные частицы</vt:lpstr>
      <vt:lpstr>Презентация PowerPoint</vt:lpstr>
      <vt:lpstr>Презентация PowerPoint</vt:lpstr>
      <vt:lpstr>Ядерные силы </vt:lpstr>
      <vt:lpstr>Презентация PowerPoint</vt:lpstr>
      <vt:lpstr>Презентация PowerPoint</vt:lpstr>
      <vt:lpstr>Презентация PowerPoint</vt:lpstr>
      <vt:lpstr>Изотопы, изотоны и изобары</vt:lpstr>
      <vt:lpstr>Презентация PowerPoint</vt:lpstr>
      <vt:lpstr>Элементарные частицы</vt:lpstr>
      <vt:lpstr>Виды радиоактивного распада</vt:lpstr>
      <vt:lpstr>Презентация PowerPoint</vt:lpstr>
      <vt:lpstr>Презентация PowerPoint</vt:lpstr>
      <vt:lpstr>Закон радиоактивного распада</vt:lpstr>
      <vt:lpstr>Период полураспада</vt:lpstr>
      <vt:lpstr>Графически закон радиоактивного распада выражается экспоненциальной кривой.</vt:lpstr>
      <vt:lpstr>Активность радиоактивного элемента и единицы активности</vt:lpstr>
      <vt:lpstr>Презентация PowerPoint</vt:lpstr>
      <vt:lpstr>Единицы гамма-активности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Физические основы радиобиологии</dc:title>
  <dc:creator>Горчаков</dc:creator>
  <cp:lastModifiedBy>User</cp:lastModifiedBy>
  <cp:revision>50</cp:revision>
  <dcterms:created xsi:type="dcterms:W3CDTF">2013-02-04T15:03:08Z</dcterms:created>
  <dcterms:modified xsi:type="dcterms:W3CDTF">2013-02-06T08:54:34Z</dcterms:modified>
</cp:coreProperties>
</file>